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97" r:id="rId3"/>
    <p:sldId id="257" r:id="rId4"/>
    <p:sldId id="285" r:id="rId5"/>
    <p:sldId id="259" r:id="rId6"/>
    <p:sldId id="309" r:id="rId7"/>
    <p:sldId id="267" r:id="rId8"/>
    <p:sldId id="272" r:id="rId9"/>
    <p:sldId id="277" r:id="rId10"/>
    <p:sldId id="273" r:id="rId11"/>
    <p:sldId id="26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5" r:id="rId20"/>
    <p:sldId id="271" r:id="rId21"/>
    <p:sldId id="260" r:id="rId22"/>
    <p:sldId id="286" r:id="rId23"/>
    <p:sldId id="276" r:id="rId24"/>
    <p:sldId id="262" r:id="rId25"/>
    <p:sldId id="310" r:id="rId26"/>
    <p:sldId id="268" r:id="rId27"/>
    <p:sldId id="287" r:id="rId28"/>
    <p:sldId id="265" r:id="rId29"/>
    <p:sldId id="299" r:id="rId30"/>
    <p:sldId id="300" r:id="rId31"/>
    <p:sldId id="301" r:id="rId32"/>
    <p:sldId id="304" r:id="rId33"/>
    <p:sldId id="305" r:id="rId34"/>
    <p:sldId id="306" r:id="rId35"/>
    <p:sldId id="307" r:id="rId36"/>
    <p:sldId id="312" r:id="rId37"/>
    <p:sldId id="263" r:id="rId38"/>
    <p:sldId id="308" r:id="rId39"/>
    <p:sldId id="269" r:id="rId40"/>
    <p:sldId id="289" r:id="rId41"/>
    <p:sldId id="270" r:id="rId42"/>
    <p:sldId id="288" r:id="rId43"/>
    <p:sldId id="290" r:id="rId44"/>
    <p:sldId id="298" r:id="rId45"/>
    <p:sldId id="302" r:id="rId46"/>
    <p:sldId id="303" r:id="rId47"/>
    <p:sldId id="292" r:id="rId48"/>
    <p:sldId id="293" r:id="rId49"/>
    <p:sldId id="294" r:id="rId50"/>
    <p:sldId id="295" r:id="rId51"/>
    <p:sldId id="296" r:id="rId52"/>
    <p:sldId id="311" r:id="rId53"/>
    <p:sldId id="264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23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5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24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930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77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13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25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38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236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3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19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970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74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943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503A-41B9-42E4-93A1-2D6BD53D5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4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4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46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46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3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41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9155-F58E-42C9-8D46-CE1245AA8620}" type="datetimeFigureOut">
              <a:rPr lang="de-DE" smtClean="0"/>
              <a:t>28.06.2020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EFEF-F4C9-4C8C-8B98-49A5D7EE1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0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1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50" y="3271301"/>
            <a:ext cx="9144000" cy="1655762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A </a:t>
            </a:r>
            <a:r>
              <a:rPr lang="de-DE" sz="2800" b="1" dirty="0" err="1" smtClean="0"/>
              <a:t>Sidescroller</a:t>
            </a:r>
            <a:r>
              <a:rPr lang="de-DE" sz="2800" b="1" dirty="0" smtClean="0"/>
              <a:t> Game </a:t>
            </a:r>
            <a:r>
              <a:rPr lang="de-DE" sz="2800" b="1" dirty="0" err="1" smtClean="0"/>
              <a:t>by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Ted‘s</a:t>
            </a:r>
            <a:r>
              <a:rPr lang="de-DE" sz="2800" b="1" dirty="0" smtClean="0"/>
              <a:t> Entertainment</a:t>
            </a:r>
            <a:endParaRPr lang="de-DE" sz="2800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5" y="2341664"/>
            <a:ext cx="6855013" cy="38576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41" y="2786577"/>
            <a:ext cx="869717" cy="1004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8" y="987526"/>
            <a:ext cx="6770782" cy="20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Scope</a:t>
            </a:r>
            <a:r>
              <a:rPr lang="de-DE" sz="3200" dirty="0" smtClean="0"/>
              <a:t> – Overall User 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452" y="1347107"/>
            <a:ext cx="5673096" cy="477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Jump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5" y="1690688"/>
            <a:ext cx="5956389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76" y="2621494"/>
            <a:ext cx="4894460" cy="24897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Main Menu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3" y="2607218"/>
            <a:ext cx="5028144" cy="2536767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" y="1690688"/>
            <a:ext cx="5981700" cy="43698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9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Move </a:t>
            </a:r>
            <a:r>
              <a:rPr lang="de-DE" sz="3200" i="1" dirty="0" err="1" smtClean="0"/>
              <a:t>Right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654785"/>
            <a:ext cx="4986058" cy="2488003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1" y="1788659"/>
            <a:ext cx="5776956" cy="42202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Settings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34" y="2548125"/>
            <a:ext cx="5018103" cy="2680009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072"/>
            <a:ext cx="4838436" cy="45841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err="1" smtClean="0"/>
              <a:t>Shoot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44" y="2683131"/>
            <a:ext cx="4873779" cy="2421786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1787979"/>
            <a:ext cx="6386071" cy="421209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12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Sound Settings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13" y="2563584"/>
            <a:ext cx="4848361" cy="2416629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557"/>
            <a:ext cx="4756708" cy="450668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Use</a:t>
            </a:r>
            <a:r>
              <a:rPr lang="de-DE" sz="3200" dirty="0" smtClean="0"/>
              <a:t> Case </a:t>
            </a:r>
            <a:r>
              <a:rPr lang="de-DE" sz="3200" i="1" dirty="0" smtClean="0"/>
              <a:t>Story Menu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4" y="2555421"/>
            <a:ext cx="4823727" cy="239213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402"/>
            <a:ext cx="6088945" cy="444817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Blog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2514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193" y="1882866"/>
            <a:ext cx="5769429" cy="423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15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Risk</a:t>
            </a:r>
            <a:r>
              <a:rPr lang="de-DE" sz="3200" dirty="0" smtClean="0"/>
              <a:t> Management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486"/>
            <a:ext cx="10515600" cy="124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1" y="3899615"/>
            <a:ext cx="2461846" cy="201814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Agenda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Business Cases / </a:t>
            </a:r>
            <a:r>
              <a:rPr lang="de-DE" sz="2100" dirty="0" err="1" smtClean="0"/>
              <a:t>Preparation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Implementation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Quality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Testing</a:t>
            </a:r>
            <a:endParaRPr lang="de-DE" sz="2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Demo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118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Methodology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Agility</a:t>
            </a:r>
            <a:r>
              <a:rPr lang="de-DE" sz="2100" dirty="0" smtClean="0"/>
              <a:t>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Scrum-based</a:t>
            </a:r>
            <a:r>
              <a:rPr lang="de-DE" sz="2100" dirty="0" smtClean="0"/>
              <a:t> Management [ok]</a:t>
            </a:r>
          </a:p>
          <a:p>
            <a:pPr marL="514350" indent="-514350">
              <a:buFont typeface="+mj-lt"/>
              <a:buAutoNum type="arabicPeriod"/>
            </a:pPr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Strategy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b="1" dirty="0" smtClean="0"/>
              <a:t>First Level Development: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Computer</a:t>
            </a:r>
          </a:p>
          <a:p>
            <a:r>
              <a:rPr lang="de-DE" sz="2100" dirty="0" smtClean="0"/>
              <a:t>1-2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</a:t>
            </a:r>
            <a:r>
              <a:rPr lang="de-DE" sz="2100" dirty="0"/>
              <a:t>L</a:t>
            </a:r>
            <a:r>
              <a:rPr lang="de-DE" sz="2100" dirty="0" smtClean="0"/>
              <a:t>evels</a:t>
            </a:r>
          </a:p>
          <a:p>
            <a:r>
              <a:rPr lang="de-DE" sz="2100" b="1" dirty="0" smtClean="0"/>
              <a:t>Second Level Development</a:t>
            </a:r>
          </a:p>
          <a:p>
            <a:r>
              <a:rPr lang="de-DE" sz="2100" dirty="0" smtClean="0"/>
              <a:t>Game </a:t>
            </a:r>
            <a:r>
              <a:rPr lang="de-DE" sz="2100" dirty="0" err="1" smtClean="0"/>
              <a:t>for</a:t>
            </a:r>
            <a:r>
              <a:rPr lang="de-DE" sz="2100" dirty="0" smtClean="0"/>
              <a:t> Android Smartphone</a:t>
            </a:r>
          </a:p>
          <a:p>
            <a:r>
              <a:rPr lang="de-DE" sz="2100" dirty="0" smtClean="0"/>
              <a:t>Infinite Mode</a:t>
            </a:r>
          </a:p>
          <a:p>
            <a:r>
              <a:rPr lang="de-DE" sz="2100" dirty="0" smtClean="0"/>
              <a:t>Additional </a:t>
            </a:r>
            <a:r>
              <a:rPr lang="de-DE" sz="2100" dirty="0" err="1" smtClean="0"/>
              <a:t>manually</a:t>
            </a:r>
            <a:r>
              <a:rPr lang="de-DE" sz="2100" dirty="0" smtClean="0"/>
              <a:t> </a:t>
            </a:r>
            <a:r>
              <a:rPr lang="de-DE" sz="2100" dirty="0" err="1" smtClean="0"/>
              <a:t>crafted</a:t>
            </a:r>
            <a:r>
              <a:rPr lang="de-DE" sz="2100" dirty="0" smtClean="0"/>
              <a:t> Levels</a:t>
            </a:r>
          </a:p>
          <a:p>
            <a:r>
              <a:rPr lang="de-DE" sz="2100" b="1" dirty="0" smtClean="0"/>
              <a:t>Third Level Development</a:t>
            </a:r>
          </a:p>
          <a:p>
            <a:r>
              <a:rPr lang="de-DE" sz="2100" dirty="0" err="1" smtClean="0"/>
              <a:t>Automatically</a:t>
            </a:r>
            <a:r>
              <a:rPr lang="de-DE" sz="2100" dirty="0" smtClean="0"/>
              <a:t> </a:t>
            </a:r>
            <a:r>
              <a:rPr lang="de-DE" sz="2100" dirty="0" err="1" smtClean="0"/>
              <a:t>generated</a:t>
            </a:r>
            <a:r>
              <a:rPr lang="de-DE" sz="2100" dirty="0" smtClean="0"/>
              <a:t> Levels</a:t>
            </a:r>
          </a:p>
          <a:p>
            <a:r>
              <a:rPr lang="de-DE" sz="2100" dirty="0" smtClean="0"/>
              <a:t>Store </a:t>
            </a:r>
            <a:r>
              <a:rPr lang="de-DE" sz="2100" dirty="0" err="1" smtClean="0"/>
              <a:t>for</a:t>
            </a:r>
            <a:r>
              <a:rPr lang="de-DE" sz="2100" dirty="0" smtClean="0"/>
              <a:t> </a:t>
            </a:r>
            <a:r>
              <a:rPr lang="de-DE" sz="2100" dirty="0" err="1" smtClean="0"/>
              <a:t>Clothing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Weapons</a:t>
            </a:r>
            <a:endParaRPr lang="de-DE" sz="2100" dirty="0" smtClean="0"/>
          </a:p>
          <a:p>
            <a:endParaRPr lang="de-DE" sz="21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17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053163"/>
            <a:ext cx="5105876" cy="28765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429500" y="4929713"/>
            <a:ext cx="34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https://ak5.picdn.net/shutterstock/videos/7060045/thumb/3.jpg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 als Modell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Agility</a:t>
            </a:r>
            <a:endParaRPr lang="de-DE" sz="2100" dirty="0" smtClean="0"/>
          </a:p>
          <a:p>
            <a:r>
              <a:rPr lang="de-DE" sz="2100" dirty="0" err="1" smtClean="0"/>
              <a:t>Scrum-based</a:t>
            </a:r>
            <a:r>
              <a:rPr lang="de-DE" sz="2100" dirty="0" smtClean="0"/>
              <a:t> </a:t>
            </a:r>
            <a:endParaRPr lang="de-DE" sz="21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9" y="2919953"/>
            <a:ext cx="11383575" cy="3110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14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Implementation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Beispiel Code </a:t>
            </a:r>
            <a:r>
              <a:rPr lang="de-DE" sz="2100" dirty="0" err="1" smtClean="0"/>
              <a:t>Metrics</a:t>
            </a:r>
            <a:r>
              <a:rPr lang="de-DE" sz="2100" dirty="0" smtClean="0"/>
              <a:t> [ok]</a:t>
            </a:r>
          </a:p>
          <a:p>
            <a:r>
              <a:rPr lang="de-DE" sz="2100" dirty="0" smtClean="0"/>
              <a:t>Arbeit pro User</a:t>
            </a:r>
          </a:p>
          <a:p>
            <a:r>
              <a:rPr lang="de-DE" sz="2100" dirty="0" err="1" smtClean="0"/>
              <a:t>Reschedule</a:t>
            </a:r>
            <a:r>
              <a:rPr lang="de-DE" sz="2100" dirty="0" smtClean="0"/>
              <a:t> </a:t>
            </a:r>
            <a:r>
              <a:rPr lang="de-DE" sz="2100" dirty="0" err="1" smtClean="0"/>
              <a:t>Scope</a:t>
            </a:r>
            <a:r>
              <a:rPr lang="de-DE" sz="2100" dirty="0" smtClean="0"/>
              <a:t> (für 2. Semester) -&gt; Level? [ok]</a:t>
            </a:r>
          </a:p>
          <a:p>
            <a:r>
              <a:rPr lang="de-DE" sz="2100" dirty="0" smtClean="0"/>
              <a:t>Quality-</a:t>
            </a:r>
            <a:r>
              <a:rPr lang="de-DE" sz="2100" dirty="0" err="1" smtClean="0"/>
              <a:t>Measurements</a:t>
            </a:r>
            <a:r>
              <a:rPr lang="de-DE" sz="2100" dirty="0" smtClean="0"/>
              <a:t> (MVC, </a:t>
            </a:r>
            <a:r>
              <a:rPr lang="de-DE" sz="2100" dirty="0" err="1" smtClean="0"/>
              <a:t>Config</a:t>
            </a:r>
            <a:r>
              <a:rPr lang="de-DE" sz="2100" dirty="0" smtClean="0"/>
              <a:t> </a:t>
            </a:r>
            <a:r>
              <a:rPr lang="de-DE" sz="2100" dirty="0" err="1" smtClean="0"/>
              <a:t>Mangement</a:t>
            </a:r>
            <a:r>
              <a:rPr lang="de-DE" sz="2100" dirty="0" smtClean="0"/>
              <a:t>, Tools)</a:t>
            </a:r>
          </a:p>
          <a:p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5537" y="2693394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Implementation </a:t>
            </a:r>
            <a:r>
              <a:rPr lang="de-DE" sz="3200" dirty="0" err="1" smtClean="0"/>
              <a:t>and</a:t>
            </a:r>
            <a:r>
              <a:rPr lang="de-DE" sz="3200" dirty="0" smtClean="0"/>
              <a:t> Quality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303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Repitition</a:t>
            </a:r>
            <a:r>
              <a:rPr lang="de-DE" sz="3200" dirty="0" smtClean="0"/>
              <a:t>: </a:t>
            </a:r>
            <a:r>
              <a:rPr lang="de-DE" sz="3200" dirty="0" err="1" smtClean="0"/>
              <a:t>Scope</a:t>
            </a:r>
            <a:r>
              <a:rPr lang="de-DE" sz="3200" dirty="0" smtClean="0"/>
              <a:t> – Overall User Case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906" y="1619830"/>
            <a:ext cx="5393871" cy="4542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Technical </a:t>
            </a:r>
            <a:r>
              <a:rPr lang="de-DE" sz="3200" dirty="0" err="1" smtClean="0"/>
              <a:t>Aspects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" y="2466309"/>
            <a:ext cx="2467110" cy="3114420"/>
          </a:xfrm>
        </p:spPr>
      </p:pic>
      <p:sp>
        <p:nvSpPr>
          <p:cNvPr id="7" name="Pfeil nach rechts 6"/>
          <p:cNvSpPr/>
          <p:nvPr/>
        </p:nvSpPr>
        <p:spPr>
          <a:xfrm>
            <a:off x="3667125" y="3570026"/>
            <a:ext cx="108585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6650"/>
            <a:ext cx="6172200" cy="45399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Design Patterns - Singleton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946" y="100980"/>
            <a:ext cx="4713845" cy="613251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21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Workload</a:t>
            </a:r>
            <a:r>
              <a:rPr lang="de-DE" sz="3200" dirty="0" smtClean="0"/>
              <a:t> per User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7"/>
          <a:stretch/>
        </p:blipFill>
        <p:spPr>
          <a:xfrm>
            <a:off x="984289" y="2366187"/>
            <a:ext cx="4832162" cy="3487088"/>
          </a:xfr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>
          <a:xfrm>
            <a:off x="6586795" y="2354027"/>
            <a:ext cx="4867554" cy="3499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602524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1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64868" y="1791828"/>
            <a:ext cx="34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Semester 2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50" y="2288885"/>
            <a:ext cx="7125694" cy="3629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22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205"/>
            <a:ext cx="9587991" cy="4344656"/>
          </a:xfrm>
          <a:ln>
            <a:solidFill>
              <a:schemeClr val="tx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Reflect</a:t>
            </a:r>
            <a:r>
              <a:rPr lang="de-DE" sz="3200" dirty="0" smtClean="0"/>
              <a:t> </a:t>
            </a:r>
            <a:r>
              <a:rPr lang="de-DE" sz="3200" dirty="0" err="1" smtClean="0"/>
              <a:t>Idea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err="1" smtClean="0"/>
              <a:t>Sidescroller</a:t>
            </a:r>
            <a:r>
              <a:rPr lang="de-DE" sz="2100" dirty="0" smtClean="0"/>
              <a:t> </a:t>
            </a:r>
            <a:r>
              <a:rPr lang="de-DE" sz="2100" dirty="0" err="1" smtClean="0"/>
              <a:t>game</a:t>
            </a:r>
            <a:r>
              <a:rPr lang="de-DE" sz="2100" dirty="0" smtClean="0"/>
              <a:t> </a:t>
            </a:r>
          </a:p>
          <a:p>
            <a:r>
              <a:rPr lang="de-DE" sz="2100" dirty="0" smtClean="0"/>
              <a:t>Main </a:t>
            </a:r>
            <a:r>
              <a:rPr lang="de-DE" sz="2100" dirty="0" err="1" smtClean="0"/>
              <a:t>character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Enjoyable</a:t>
            </a:r>
            <a:r>
              <a:rPr lang="de-DE" sz="2100" dirty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simple </a:t>
            </a:r>
            <a:r>
              <a:rPr lang="de-DE" sz="2100" dirty="0" err="1" smtClean="0"/>
              <a:t>game</a:t>
            </a:r>
            <a:endParaRPr lang="de-DE" sz="21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1350"/>
            <a:ext cx="465298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3181350"/>
            <a:ext cx="5810250" cy="2905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4" y="1625431"/>
            <a:ext cx="9386196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9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29" y="1690688"/>
            <a:ext cx="9286465" cy="4351338"/>
          </a:xfr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Burndown</a:t>
            </a:r>
            <a:r>
              <a:rPr lang="de-DE" sz="3200" dirty="0" smtClean="0"/>
              <a:t> Time-Management per </a:t>
            </a:r>
            <a:r>
              <a:rPr lang="de-DE" sz="3200" dirty="0" err="1" smtClean="0"/>
              <a:t>Issue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69" y="1553925"/>
            <a:ext cx="9741401" cy="4623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24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271"/>
            <a:ext cx="8069387" cy="4298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r="23669"/>
          <a:stretch/>
        </p:blipFill>
        <p:spPr>
          <a:xfrm>
            <a:off x="9325411" y="4998929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25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Cumulative</a:t>
            </a:r>
            <a:r>
              <a:rPr lang="de-DE" sz="3200" dirty="0" smtClean="0"/>
              <a:t> Flow </a:t>
            </a:r>
            <a:r>
              <a:rPr lang="de-DE" sz="3200" dirty="0" err="1" smtClean="0"/>
              <a:t>Diagram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27" y="1825625"/>
            <a:ext cx="8409357" cy="441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r="23669"/>
          <a:stretch/>
        </p:blipFill>
        <p:spPr>
          <a:xfrm>
            <a:off x="9501256" y="5019318"/>
            <a:ext cx="1852544" cy="1224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Gantt Chart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27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9286"/>
            <a:ext cx="7632362" cy="4377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r="33397"/>
          <a:stretch/>
        </p:blipFill>
        <p:spPr>
          <a:xfrm>
            <a:off x="6451863" y="1799286"/>
            <a:ext cx="5016774" cy="4383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0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100" dirty="0" smtClean="0"/>
              <a:t>Durchführung </a:t>
            </a:r>
            <a:r>
              <a:rPr lang="de-DE" sz="2100" dirty="0" err="1" smtClean="0"/>
              <a:t>Testing</a:t>
            </a:r>
            <a:r>
              <a:rPr lang="de-DE" sz="2100" dirty="0" smtClean="0"/>
              <a:t> (</a:t>
            </a:r>
            <a:r>
              <a:rPr lang="de-DE" sz="2100" dirty="0" err="1" smtClean="0"/>
              <a:t>Functional</a:t>
            </a:r>
            <a:r>
              <a:rPr lang="de-DE" sz="2100" dirty="0" smtClean="0"/>
              <a:t> </a:t>
            </a:r>
            <a:r>
              <a:rPr lang="de-DE" sz="2100" dirty="0" err="1" smtClean="0"/>
              <a:t>testing</a:t>
            </a:r>
            <a:r>
              <a:rPr lang="de-DE" sz="2100" dirty="0" smtClean="0"/>
              <a:t>, User </a:t>
            </a:r>
            <a:r>
              <a:rPr lang="de-DE" sz="2100" dirty="0" err="1" smtClean="0"/>
              <a:t>testing</a:t>
            </a:r>
            <a:r>
              <a:rPr lang="de-DE" sz="2100" dirty="0" smtClean="0"/>
              <a:t>) [ok]</a:t>
            </a:r>
          </a:p>
          <a:p>
            <a:r>
              <a:rPr lang="de-DE" sz="2100" dirty="0" smtClean="0"/>
              <a:t>Anschluss an </a:t>
            </a:r>
            <a:r>
              <a:rPr lang="de-DE" sz="2100" dirty="0" err="1" smtClean="0"/>
              <a:t>feature</a:t>
            </a:r>
            <a:r>
              <a:rPr lang="de-DE" sz="2100" dirty="0" smtClean="0"/>
              <a:t> </a:t>
            </a:r>
            <a:r>
              <a:rPr lang="de-DE" sz="2100" dirty="0" err="1" smtClean="0"/>
              <a:t>files</a:t>
            </a:r>
            <a:r>
              <a:rPr lang="de-DE" sz="2100" dirty="0" smtClean="0"/>
              <a:t> -&gt; konnten nicht verwendet werden für spezifisches Projekt, jedoch testweise zuvor gezeigt [ok]</a:t>
            </a:r>
          </a:p>
          <a:p>
            <a:r>
              <a:rPr lang="de-DE" sz="2100" dirty="0" err="1" smtClean="0"/>
              <a:t>Testing</a:t>
            </a:r>
            <a:r>
              <a:rPr lang="de-DE" sz="2100" dirty="0" smtClean="0"/>
              <a:t> </a:t>
            </a:r>
            <a:r>
              <a:rPr lang="de-DE" sz="2100" dirty="0" err="1" smtClean="0"/>
              <a:t>Coverage</a:t>
            </a:r>
            <a:r>
              <a:rPr lang="de-DE" sz="2100" dirty="0" smtClean="0"/>
              <a:t> (</a:t>
            </a:r>
            <a:r>
              <a:rPr lang="de-DE" sz="2100" dirty="0" err="1" smtClean="0"/>
              <a:t>Codacy</a:t>
            </a:r>
            <a:r>
              <a:rPr lang="de-DE" sz="2100" dirty="0" smtClean="0"/>
              <a:t>) [ok]</a:t>
            </a:r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Testing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646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04" y="2076284"/>
            <a:ext cx="7063835" cy="3594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29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Function</a:t>
            </a:r>
            <a:r>
              <a:rPr lang="de-DE" sz="3200" dirty="0" smtClean="0"/>
              <a:t> Points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5" y="1690688"/>
            <a:ext cx="2182124" cy="4351338"/>
          </a:xfr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84" y="1690688"/>
            <a:ext cx="2136867" cy="4329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09" y="1690689"/>
            <a:ext cx="2136867" cy="4329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14" y="1690689"/>
            <a:ext cx="2079140" cy="432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30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Business Cases / </a:t>
            </a:r>
            <a:r>
              <a:rPr lang="de-DE" sz="3200" dirty="0" err="1"/>
              <a:t>Preparation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Einteilung in </a:t>
            </a:r>
            <a:r>
              <a:rPr lang="de-DE" sz="2100" dirty="0" err="1" smtClean="0"/>
              <a:t>Roles</a:t>
            </a:r>
            <a:r>
              <a:rPr lang="de-DE" sz="2100" dirty="0" smtClean="0"/>
              <a:t>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err="1" smtClean="0"/>
              <a:t>YouTrack</a:t>
            </a:r>
            <a:r>
              <a:rPr lang="de-DE" sz="2100" dirty="0" smtClean="0"/>
              <a:t> Dokumente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SRS Dokument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Bilder und Dokumente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Neuer – alter </a:t>
            </a:r>
            <a:r>
              <a:rPr lang="de-DE" sz="2100" dirty="0" err="1" smtClean="0"/>
              <a:t>Scope</a:t>
            </a:r>
            <a:r>
              <a:rPr lang="de-DE" sz="2100" dirty="0" smtClean="0"/>
              <a:t> [ok]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100" dirty="0" smtClean="0"/>
              <a:t>Blog [fast]</a:t>
            </a:r>
          </a:p>
          <a:p>
            <a:pPr marL="514350" indent="-514350">
              <a:buFont typeface="+mj-lt"/>
              <a:buAutoNum type="arabicPeriod"/>
            </a:pPr>
            <a:endParaRPr lang="de-DE" sz="2100" dirty="0" smtClean="0"/>
          </a:p>
          <a:p>
            <a:endParaRPr lang="de-DE" sz="210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Grafik 3" descr="codacy issuelist befo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0" y="2392815"/>
            <a:ext cx="4525010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rafik 4" descr="codacy issuelist aft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53" y="2392815"/>
            <a:ext cx="4596765" cy="2447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2237014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Codacy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961538" y="1690688"/>
            <a:ext cx="173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 </a:t>
            </a:r>
            <a:r>
              <a:rPr lang="de-DE" dirty="0" err="1" smtClean="0"/>
              <a:t>Codacy</a:t>
            </a:r>
            <a:endParaRPr lang="de-DE" dirty="0"/>
          </a:p>
        </p:txBody>
      </p:sp>
      <p:pic>
        <p:nvPicPr>
          <p:cNvPr id="9" name="Grafik 8" descr="codacy issues befor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1" y="3716448"/>
            <a:ext cx="5178289" cy="2248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Grafik 9" descr="codacy issues after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89" y="3716448"/>
            <a:ext cx="5178289" cy="2248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31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7" y="4011354"/>
            <a:ext cx="6410132" cy="17466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7" y="1767812"/>
            <a:ext cx="6512768" cy="216641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32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Metrics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765110" y="2267339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Before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75522" y="44578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After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1805610"/>
            <a:ext cx="5307905" cy="183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3810779"/>
            <a:ext cx="7284098" cy="203277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33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Testing</a:t>
            </a:r>
            <a:r>
              <a:rPr lang="de-DE" sz="3200" dirty="0" smtClean="0"/>
              <a:t> – </a:t>
            </a:r>
            <a:r>
              <a:rPr lang="de-DE" sz="3200" dirty="0" err="1" smtClean="0"/>
              <a:t>feature</a:t>
            </a:r>
            <a:r>
              <a:rPr lang="de-DE" sz="3200" dirty="0"/>
              <a:t> </a:t>
            </a:r>
            <a:r>
              <a:rPr lang="de-DE" sz="3200" dirty="0" err="1" smtClean="0"/>
              <a:t>files</a:t>
            </a:r>
            <a:endParaRPr lang="de-DE" sz="32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30325"/>
            <a:ext cx="8343900" cy="4693444"/>
          </a:xfrm>
        </p:spPr>
      </p:pic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34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35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100" dirty="0" smtClean="0"/>
              <a:t>Evaluation Mission </a:t>
            </a:r>
            <a:r>
              <a:rPr lang="de-DE" sz="2100" dirty="0" err="1" smtClean="0"/>
              <a:t>and</a:t>
            </a:r>
            <a:r>
              <a:rPr lang="de-DE" sz="2100" dirty="0" smtClean="0"/>
              <a:t> Test Motivation</a:t>
            </a:r>
          </a:p>
          <a:p>
            <a:r>
              <a:rPr lang="de-DE" sz="2100" dirty="0" smtClean="0"/>
              <a:t>Target Test Items</a:t>
            </a:r>
          </a:p>
          <a:p>
            <a:r>
              <a:rPr lang="de-DE" sz="2100" dirty="0" smtClean="0"/>
              <a:t>Outline </a:t>
            </a:r>
            <a:r>
              <a:rPr lang="de-DE" sz="2100" dirty="0" err="1" smtClean="0"/>
              <a:t>of</a:t>
            </a:r>
            <a:r>
              <a:rPr lang="de-DE" sz="2100" dirty="0" smtClean="0"/>
              <a:t> </a:t>
            </a:r>
            <a:r>
              <a:rPr lang="de-DE" sz="2100" dirty="0" err="1" smtClean="0"/>
              <a:t>Planned</a:t>
            </a:r>
            <a:r>
              <a:rPr lang="de-DE" sz="2100" dirty="0" smtClean="0"/>
              <a:t> Tests</a:t>
            </a:r>
          </a:p>
          <a:p>
            <a:r>
              <a:rPr lang="de-DE" sz="2100" dirty="0" smtClean="0"/>
              <a:t>Test Approach</a:t>
            </a:r>
          </a:p>
          <a:p>
            <a:r>
              <a:rPr lang="de-DE" sz="2100" dirty="0" smtClean="0"/>
              <a:t>Entry </a:t>
            </a:r>
            <a:r>
              <a:rPr lang="de-DE" sz="2100" dirty="0" err="1" smtClean="0"/>
              <a:t>and</a:t>
            </a:r>
            <a:r>
              <a:rPr lang="de-DE" sz="2100" dirty="0" smtClean="0"/>
              <a:t> Exit </a:t>
            </a:r>
            <a:r>
              <a:rPr lang="de-DE" sz="2100" dirty="0" err="1" smtClean="0"/>
              <a:t>Criteria</a:t>
            </a:r>
            <a:r>
              <a:rPr lang="de-DE" sz="2100" dirty="0" smtClean="0"/>
              <a:t> </a:t>
            </a:r>
          </a:p>
          <a:p>
            <a:r>
              <a:rPr lang="de-DE" sz="2100" dirty="0" err="1" smtClean="0"/>
              <a:t>Deliverables</a:t>
            </a:r>
            <a:endParaRPr lang="de-DE" sz="2100" dirty="0" smtClean="0"/>
          </a:p>
          <a:p>
            <a:r>
              <a:rPr lang="de-DE" sz="2100" dirty="0" err="1" smtClean="0"/>
              <a:t>Testing</a:t>
            </a:r>
            <a:r>
              <a:rPr lang="de-DE" sz="2100" dirty="0" smtClean="0"/>
              <a:t> Workflow</a:t>
            </a:r>
          </a:p>
          <a:p>
            <a:r>
              <a:rPr lang="de-DE" sz="2100" dirty="0" smtClean="0"/>
              <a:t>Environmental Needs</a:t>
            </a:r>
          </a:p>
          <a:p>
            <a:r>
              <a:rPr lang="de-DE" sz="2100" dirty="0" err="1" smtClean="0"/>
              <a:t>Responsibilities</a:t>
            </a:r>
            <a:r>
              <a:rPr lang="de-DE" sz="2100" dirty="0" smtClean="0"/>
              <a:t>, </a:t>
            </a:r>
            <a:r>
              <a:rPr lang="de-DE" sz="2100" dirty="0" err="1" smtClean="0"/>
              <a:t>Staffing</a:t>
            </a:r>
            <a:r>
              <a:rPr lang="de-DE" sz="2100" dirty="0" smtClean="0"/>
              <a:t>, </a:t>
            </a:r>
            <a:r>
              <a:rPr lang="de-DE" sz="2100" dirty="0" err="1" smtClean="0"/>
              <a:t>and</a:t>
            </a:r>
            <a:r>
              <a:rPr lang="de-DE" sz="2100" dirty="0" smtClean="0"/>
              <a:t> Training Needs</a:t>
            </a:r>
          </a:p>
          <a:p>
            <a:r>
              <a:rPr lang="de-DE" sz="2100" dirty="0" smtClean="0"/>
              <a:t>Iteration Milestones</a:t>
            </a:r>
          </a:p>
          <a:p>
            <a:r>
              <a:rPr lang="de-DE" sz="2100" dirty="0" err="1" smtClean="0"/>
              <a:t>Risks</a:t>
            </a:r>
            <a:r>
              <a:rPr lang="de-DE" sz="2100" dirty="0" smtClean="0"/>
              <a:t>, </a:t>
            </a:r>
            <a:r>
              <a:rPr lang="de-DE" sz="2100" dirty="0" err="1" smtClean="0"/>
              <a:t>Dependencies</a:t>
            </a:r>
            <a:r>
              <a:rPr lang="de-DE" sz="2100" dirty="0" smtClean="0"/>
              <a:t>, </a:t>
            </a:r>
            <a:r>
              <a:rPr lang="de-DE" sz="2100" dirty="0" err="1" smtClean="0"/>
              <a:t>Assumptions</a:t>
            </a:r>
            <a:r>
              <a:rPr lang="de-DE" sz="2100" dirty="0" smtClean="0"/>
              <a:t>,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Constrains</a:t>
            </a:r>
            <a:endParaRPr lang="de-DE" sz="2100" dirty="0" smtClean="0"/>
          </a:p>
          <a:p>
            <a:r>
              <a:rPr lang="de-DE" sz="2100" dirty="0" smtClean="0"/>
              <a:t>Management </a:t>
            </a:r>
            <a:r>
              <a:rPr lang="de-DE" sz="2100" dirty="0" err="1" smtClean="0"/>
              <a:t>Process</a:t>
            </a:r>
            <a:r>
              <a:rPr lang="de-DE" sz="2100" dirty="0" smtClean="0"/>
              <a:t> </a:t>
            </a:r>
            <a:r>
              <a:rPr lang="de-DE" sz="2100" dirty="0" err="1" smtClean="0"/>
              <a:t>and</a:t>
            </a:r>
            <a:r>
              <a:rPr lang="de-DE" sz="2100" dirty="0" smtClean="0"/>
              <a:t> </a:t>
            </a:r>
            <a:r>
              <a:rPr lang="de-DE" sz="2100" dirty="0" err="1" smtClean="0"/>
              <a:t>Procedures</a:t>
            </a:r>
            <a:endParaRPr lang="de-DE" sz="2100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Test Plan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36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12" y="1268163"/>
            <a:ext cx="4508732" cy="4896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98" y="1423746"/>
            <a:ext cx="4489681" cy="4584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37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2317584"/>
            <a:ext cx="3333328" cy="335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38" y="3166918"/>
            <a:ext cx="4906829" cy="2509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38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5" y="2588533"/>
            <a:ext cx="3543795" cy="3248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9149"/>
            <a:ext cx="5072743" cy="248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39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52188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061"/>
            <a:ext cx="5746036" cy="2858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08" y="1061338"/>
            <a:ext cx="4737750" cy="5015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40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9554" y="2674076"/>
            <a:ext cx="5467082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Business Cases / </a:t>
            </a:r>
            <a:r>
              <a:rPr lang="de-DE" sz="3200" dirty="0" err="1" smtClean="0"/>
              <a:t>Preparation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84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User </a:t>
            </a:r>
            <a:r>
              <a:rPr lang="de-DE" sz="3200" dirty="0" err="1" smtClean="0"/>
              <a:t>Testing</a:t>
            </a:r>
            <a:r>
              <a:rPr lang="de-DE" sz="3200" dirty="0" smtClean="0"/>
              <a:t> – Survey </a:t>
            </a:r>
            <a:endParaRPr lang="de-DE" sz="3200" dirty="0"/>
          </a:p>
        </p:txBody>
      </p:sp>
      <p:sp>
        <p:nvSpPr>
          <p:cNvPr id="4" name="Textfeld 3"/>
          <p:cNvSpPr txBox="1"/>
          <p:nvPr/>
        </p:nvSpPr>
        <p:spPr>
          <a:xfrm>
            <a:off x="1399592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Question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784841" y="1819470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4" y="2188802"/>
            <a:ext cx="5011713" cy="111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3"/>
          <a:stretch/>
        </p:blipFill>
        <p:spPr>
          <a:xfrm>
            <a:off x="543864" y="3432809"/>
            <a:ext cx="5694452" cy="284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/>
          <a:stretch/>
        </p:blipFill>
        <p:spPr>
          <a:xfrm>
            <a:off x="6352073" y="2317584"/>
            <a:ext cx="5611683" cy="3944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41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3637" y="2732031"/>
            <a:ext cx="1565031" cy="1325563"/>
          </a:xfrm>
        </p:spPr>
        <p:txBody>
          <a:bodyPr>
            <a:normAutofit/>
          </a:bodyPr>
          <a:lstStyle/>
          <a:p>
            <a:r>
              <a:rPr lang="de-DE" sz="3200" dirty="0" smtClean="0"/>
              <a:t>Demo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856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ds ques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756" y="568118"/>
            <a:ext cx="9932444" cy="5586873"/>
          </a:xfrm>
        </p:spPr>
      </p:pic>
      <p:sp>
        <p:nvSpPr>
          <p:cNvPr id="5" name="Textfeld 4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43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RUP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31" y="1889942"/>
            <a:ext cx="5260076" cy="3544387"/>
          </a:xfrm>
        </p:spPr>
      </p:pic>
      <p:sp>
        <p:nvSpPr>
          <p:cNvPr id="5" name="Rechteck 4"/>
          <p:cNvSpPr/>
          <p:nvPr/>
        </p:nvSpPr>
        <p:spPr>
          <a:xfrm>
            <a:off x="1400321" y="565767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smtClean="0"/>
              <a:t>https://lh3.googleusercontent.com/proxy/SjOyKZHD7eOFFkuaHUrA_MXBW-CPNk0sCL89n4gC878lhM091WyS67gVfQsWwLZsG3aALSOE2wSWYcNn955gAQxpDuU</a:t>
            </a:r>
            <a:endParaRPr lang="de-DE" sz="11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05" y="2151237"/>
            <a:ext cx="6401658" cy="27736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Management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– </a:t>
            </a:r>
            <a:r>
              <a:rPr lang="de-DE" sz="3200" dirty="0" err="1" smtClean="0"/>
              <a:t>YouTrack</a:t>
            </a:r>
            <a:endParaRPr lang="de-DE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1003"/>
            <a:ext cx="8474529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7" y="1611003"/>
            <a:ext cx="6912355" cy="4565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42" y="2640625"/>
            <a:ext cx="4515082" cy="2228965"/>
          </a:xfr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4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</a:t>
            </a:r>
            <a:r>
              <a:rPr lang="de-DE" sz="3200" dirty="0" smtClean="0"/>
              <a:t> </a:t>
            </a:r>
            <a:r>
              <a:rPr lang="de-DE" sz="3200" dirty="0" err="1" smtClean="0"/>
              <a:t>Methods</a:t>
            </a:r>
            <a:r>
              <a:rPr lang="de-DE" sz="3200" dirty="0" smtClean="0"/>
              <a:t> - </a:t>
            </a:r>
            <a:r>
              <a:rPr lang="de-DE" sz="3200" dirty="0" err="1" smtClean="0"/>
              <a:t>GitHub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3275"/>
            <a:ext cx="7917267" cy="4617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33" y="1665507"/>
            <a:ext cx="6406371" cy="455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SAD </a:t>
            </a:r>
            <a:r>
              <a:rPr lang="de-DE" sz="3200" dirty="0" err="1" smtClean="0"/>
              <a:t>and</a:t>
            </a:r>
            <a:r>
              <a:rPr lang="de-DE" sz="3200" dirty="0" smtClean="0"/>
              <a:t> SRS</a:t>
            </a:r>
            <a:endParaRPr lang="de-DE" sz="3200" dirty="0"/>
          </a:p>
        </p:txBody>
      </p:sp>
      <p:graphicFrame>
        <p:nvGraphicFramePr>
          <p:cNvPr id="4" name="Inhaltsplatzhalter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493164"/>
              </p:ext>
            </p:extLst>
          </p:nvPr>
        </p:nvGraphicFramePr>
        <p:xfrm>
          <a:off x="708252" y="1752146"/>
          <a:ext cx="336232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3" imgW="5829212" imgH="7543800" progId="AcroExch.Document.DC">
                  <p:embed/>
                </p:oleObj>
              </mc:Choice>
              <mc:Fallback>
                <p:oleObj name="Acrobat Document" r:id="rId3" imgW="5829212" imgH="7543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8252" y="1752146"/>
                        <a:ext cx="3362325" cy="4351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Inhaltsplatzhalter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94124"/>
              </p:ext>
            </p:extLst>
          </p:nvPr>
        </p:nvGraphicFramePr>
        <p:xfrm>
          <a:off x="7929108" y="3001282"/>
          <a:ext cx="1345519" cy="161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Objekt-Manager-Shellobjekt" showAsIcon="1" r:id="rId5" imgW="437040" imgH="524880" progId="Package">
                  <p:embed/>
                </p:oleObj>
              </mc:Choice>
              <mc:Fallback>
                <p:oleObj name="Objekt-Manager-Shellobjekt" showAsIcon="1" r:id="rId5" imgW="437040" imgH="524880" progId="Package">
                  <p:embed/>
                  <p:pic>
                    <p:nvPicPr>
                      <p:cNvPr id="6" name="Inhaltsplatzhalter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29108" y="3001282"/>
                        <a:ext cx="1345519" cy="1619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23925" y="6385023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01.07.2020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0506075" y="6413698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6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94" y="6311900"/>
            <a:ext cx="1485731" cy="4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Breitbild</PresentationFormat>
  <Paragraphs>209</Paragraphs>
  <Slides>52</Slides>
  <Notes>0</Notes>
  <HiddenSlides>7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Office</vt:lpstr>
      <vt:lpstr>1_Office</vt:lpstr>
      <vt:lpstr>Acrobat Document</vt:lpstr>
      <vt:lpstr>Objekt-Manager-Shellobjekt</vt:lpstr>
      <vt:lpstr>PowerPoint-Präsentation</vt:lpstr>
      <vt:lpstr>Agenda</vt:lpstr>
      <vt:lpstr>Reflect Idea</vt:lpstr>
      <vt:lpstr>Business Cases / Preparation</vt:lpstr>
      <vt:lpstr>Business Cases / Preparation</vt:lpstr>
      <vt:lpstr>RUP</vt:lpstr>
      <vt:lpstr>Management Methods – YouTrack</vt:lpstr>
      <vt:lpstr>Management Methods - GitHub</vt:lpstr>
      <vt:lpstr>SAD and SRS</vt:lpstr>
      <vt:lpstr>Scope – Overall User Case Diagram</vt:lpstr>
      <vt:lpstr>Use Case Jump</vt:lpstr>
      <vt:lpstr>Use Case Main Menu</vt:lpstr>
      <vt:lpstr>Use Case Move Right</vt:lpstr>
      <vt:lpstr>Use Case Settings</vt:lpstr>
      <vt:lpstr>Use Case Shoot</vt:lpstr>
      <vt:lpstr>Use Case Sound Settings</vt:lpstr>
      <vt:lpstr>Use Case Story Menu</vt:lpstr>
      <vt:lpstr>Blog</vt:lpstr>
      <vt:lpstr>Risk Management</vt:lpstr>
      <vt:lpstr>Methodology</vt:lpstr>
      <vt:lpstr>Strategy</vt:lpstr>
      <vt:lpstr>RUP als Modell</vt:lpstr>
      <vt:lpstr>Implementation</vt:lpstr>
      <vt:lpstr>Implementation and Quality</vt:lpstr>
      <vt:lpstr>Repitition: Scope – Overall User Case Diagram</vt:lpstr>
      <vt:lpstr>Technical Aspects</vt:lpstr>
      <vt:lpstr>Design Patterns - Singleton</vt:lpstr>
      <vt:lpstr>Workload per User</vt:lpstr>
      <vt:lpstr>Burndown Time-Management per Issue</vt:lpstr>
      <vt:lpstr>Burndown Time-Management per Issue</vt:lpstr>
      <vt:lpstr>Burndown Time-Management per Issue</vt:lpstr>
      <vt:lpstr>Burndown Time-Management per Issue</vt:lpstr>
      <vt:lpstr>Cumulative Flow Diagram</vt:lpstr>
      <vt:lpstr>Cumulative Flow Diagram</vt:lpstr>
      <vt:lpstr>Gantt Chart</vt:lpstr>
      <vt:lpstr>Testing</vt:lpstr>
      <vt:lpstr>Testing</vt:lpstr>
      <vt:lpstr>Function Points</vt:lpstr>
      <vt:lpstr>Function Points</vt:lpstr>
      <vt:lpstr>Metrics</vt:lpstr>
      <vt:lpstr>Metrics</vt:lpstr>
      <vt:lpstr>Metrics</vt:lpstr>
      <vt:lpstr>Testing – feature files</vt:lpstr>
      <vt:lpstr>Test Plan</vt:lpstr>
      <vt:lpstr>Test Plan</vt:lpstr>
      <vt:lpstr>User Testing – Survey </vt:lpstr>
      <vt:lpstr>User Testing – Survey </vt:lpstr>
      <vt:lpstr>User Testing – Survey </vt:lpstr>
      <vt:lpstr>User Testing – Survey </vt:lpstr>
      <vt:lpstr>User Testing – Survey </vt:lpstr>
      <vt:lpstr>Demo</vt:lpstr>
      <vt:lpstr>PowerPoint-Präsentation</vt:lpstr>
    </vt:vector>
  </TitlesOfParts>
  <Company>Baumer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Fleig Michaela</dc:creator>
  <cp:lastModifiedBy>Fleig Michaela</cp:lastModifiedBy>
  <cp:revision>33</cp:revision>
  <dcterms:created xsi:type="dcterms:W3CDTF">2020-06-26T14:18:08Z</dcterms:created>
  <dcterms:modified xsi:type="dcterms:W3CDTF">2020-06-28T21:11:01Z</dcterms:modified>
</cp:coreProperties>
</file>